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1048" r:id="rId2"/>
    <p:sldId id="257" r:id="rId3"/>
    <p:sldId id="1006" r:id="rId4"/>
    <p:sldId id="1052" r:id="rId5"/>
    <p:sldId id="1053" r:id="rId6"/>
    <p:sldId id="1065" r:id="rId7"/>
    <p:sldId id="1054" r:id="rId8"/>
    <p:sldId id="1061" r:id="rId9"/>
    <p:sldId id="1055" r:id="rId10"/>
    <p:sldId id="1056" r:id="rId11"/>
    <p:sldId id="1057" r:id="rId12"/>
    <p:sldId id="1058" r:id="rId13"/>
    <p:sldId id="1059" r:id="rId14"/>
    <p:sldId id="1060" r:id="rId15"/>
    <p:sldId id="1062" r:id="rId16"/>
    <p:sldId id="1063" r:id="rId17"/>
    <p:sldId id="1064" r:id="rId18"/>
    <p:sldId id="1066" r:id="rId19"/>
    <p:sldId id="1067" r:id="rId20"/>
    <p:sldId id="1068" r:id="rId21"/>
    <p:sldId id="1041" r:id="rId22"/>
    <p:sldId id="1069" r:id="rId23"/>
    <p:sldId id="1070" r:id="rId24"/>
    <p:sldId id="813" r:id="rId25"/>
  </p:sldIdLst>
  <p:sldSz cx="12192000" cy="6858000"/>
  <p:notesSz cx="6858000" cy="9144000"/>
  <p:embeddedFontLst>
    <p:embeddedFont>
      <p:font typeface="메이플스토리" panose="020B0600000101010101" charset="-127"/>
      <p:regular r:id="rId27"/>
      <p:bold r:id="rId28"/>
    </p:embeddedFont>
    <p:embeddedFont>
      <p:font typeface="Pretendard Black" panose="02000A03000000020004" pitchFamily="50" charset="-127"/>
      <p:bold r:id="rId29"/>
    </p:embeddedFont>
    <p:embeddedFont>
      <p:font typeface="Pretendard Light" panose="02000403000000020004" pitchFamily="50" charset="-127"/>
      <p:regular r:id="rId30"/>
    </p:embeddedFont>
    <p:embeddedFont>
      <p:font typeface="Pretendard Medium" panose="02000603000000020004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1" autoAdjust="0"/>
    <p:restoredTop sz="91107" autoAdjust="0"/>
  </p:normalViewPr>
  <p:slideViewPr>
    <p:cSldViewPr snapToGrid="0">
      <p:cViewPr varScale="1">
        <p:scale>
          <a:sx n="140" d="100"/>
          <a:sy n="140" d="100"/>
        </p:scale>
        <p:origin x="83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AA902-9EB9-02F1-EE77-EC1688BA6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C9B629-07FC-D579-7375-DB68EC719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00006C-CB9B-A5BB-AE64-18FC7CD16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A6821-5D63-54E5-7662-ABFBE20F54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101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C204-3B1D-A35F-F4AE-7575AAB23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18B020-3F30-0EC1-2666-39A102636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BBB2CA-B9D1-0C3F-F146-472979D2B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231EB-8916-B721-5A4E-D9740AF1D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589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57486-5FF7-C878-E6A8-3B1A2AFCE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A8246F-0BED-F6CD-C6C1-C5FB904C6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4E9F09-EDCC-4CDC-BAB2-4B82140B2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50D33-35F7-EB84-2F28-5C4000C84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48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E5F3-3034-EC76-9670-B20AD785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DA4939-A8EF-BD97-43C7-B38AE7019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1169F-8E5F-F8D3-28FB-C9084E77D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5203B-A51E-CE6F-B4C2-F1D5825DD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534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DB80C-D734-9A6B-BA88-6407234FC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3B27C5-9009-56F1-B8AA-C64F9D77C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1216E5-7F62-EFB4-4BDE-0FAC653E4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74575-2802-C44B-F602-86198FB9A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56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46AA9-1948-5355-9479-3E89B961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23F9D5-1474-185A-5424-ED6E752C8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F2BE05-C957-2FD2-220F-A59F9D536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6630F3-7243-4360-B0FF-E6791E91F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25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55F3-3C4F-8E9B-C3E1-DBDCB198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023D0-8753-4B04-8CFB-6E63BA8DF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25ED53-4ED1-CD07-020B-AB76A7E96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76970-99D1-3CB2-237C-E5468E708B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50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6F46-0B2E-0AD7-FC6C-C6010F2E8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D93D11-8B1F-D579-8642-34FB1E7A2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8142E3-4DB3-CFB7-1010-B9CD3585C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07FCF5-197E-7EA0-76D1-60EE8F62B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06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4FD0-3B87-A4BB-682C-5F334CD8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D558CC-A6C5-C3BB-1A90-FF7061427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1CCFA3-A29F-0FA4-B3E7-0EF414189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FE396-4B23-1A05-CA1D-281A8CC5F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2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AD9C-2C56-74D5-1659-7A2DC87F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5F578-A0F7-E119-51E1-81072980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3D37F3-36C9-5F2C-D34A-50BD338B8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BA706C-FF77-328C-5665-9D33123F4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14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4B58D-C71A-A4A4-3B8B-41B2A781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202219-70EB-205F-AAF3-DD4966489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C27243-CACC-6A8F-9946-2D6C5AC27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A0C0B-5778-78AE-4B6F-46FBA4B31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051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3BB-D866-CB1F-1D88-97163CA2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2D56E0-F02A-9FC2-7064-383DB8C48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F19B59-887A-7D2A-AEF4-BDBE42B1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CE097-D08A-570B-5B1E-9E232E487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13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A03F-BE6E-BF59-DA35-B3ADA153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885AEC-170F-C521-40DF-1B59B9F36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84857D-A9BE-AFF6-208E-BEDF8DBD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84CB4-29A3-2728-C010-B17C04BA8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50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B68B6-D76C-AC8C-0F99-79CDA92C6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0FBE19-5708-5C5E-8E65-B87833CFB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566743-E021-ADD8-FDCB-237BF09C7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22F2C-571C-DB77-033A-AF87BD56A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33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4384-7188-BCF5-45CB-CB64D565D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62C5F9-D1AF-960F-A263-4704E91E6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A25606-B75F-7589-326C-6DC3BC37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F2F2F-D7B4-0756-F4A6-92C9227E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79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4172-DE4E-C466-282C-E79C58204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61CCFC-BA01-DEC8-B780-90EF411B1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AFD68B-E558-E7C1-5867-35D1EB084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ACF1F9-487F-D1FE-3C2A-74E0A03B2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05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5A49-63E5-3DFF-60CA-845AA92C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641077-7541-27FC-AAD0-4349B30A3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D728D7-EB86-A459-AA67-65D4115E1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A2BC8-1821-6D86-536F-44D27AB95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01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03B5-DEFE-8A91-C9F3-D4D00B32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CAF6FE-66D3-DD8D-10B0-A79643D03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F83376-C860-E119-7677-E3FF3CC29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FE5F1-0F14-95C3-B7EE-9AC5A966A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58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463BC-64CA-D8F1-756D-C7A401E55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30691-F34E-60D5-A5F0-94FBFAEF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277A-8FF2-A4DA-9E2C-A667F043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CC0246-3752-11E0-91E7-799F6763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5D48869-528F-0AD4-0E67-6BC68111A5EC}"/>
              </a:ext>
            </a:extLst>
          </p:cNvPr>
          <p:cNvSpPr txBox="1">
            <a:spLocks/>
          </p:cNvSpPr>
          <p:nvPr/>
        </p:nvSpPr>
        <p:spPr>
          <a:xfrm>
            <a:off x="1294740" y="159304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dirty="0"/>
              <a:t>set() </a:t>
            </a:r>
            <a:r>
              <a:rPr lang="ko-KR" altLang="en-US" dirty="0"/>
              <a:t>생성자 함수 사용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E7658-376C-E608-83C0-6EDC8691968B}"/>
              </a:ext>
            </a:extLst>
          </p:cNvPr>
          <p:cNvSpPr txBox="1"/>
          <p:nvPr/>
        </p:nvSpPr>
        <p:spPr>
          <a:xfrm>
            <a:off x="1351889" y="4420056"/>
            <a:ext cx="854842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리스트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 등을 전달할 수 있음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중복은 제거됨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36F950-50B7-7B89-D896-763694624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23827" r="7821" b="23737"/>
          <a:stretch/>
        </p:blipFill>
        <p:spPr>
          <a:xfrm>
            <a:off x="1473995" y="2356381"/>
            <a:ext cx="9258300" cy="20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1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7EC27-E0F0-DAD1-6E50-5D0963EA5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982D3-3573-7638-687A-31C9B059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AE817-72C3-B69E-753A-1C412178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29F53C-1C98-CAE8-10F0-06480E31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BD708FD-A6C5-D768-18B5-8847B02A9385}"/>
              </a:ext>
            </a:extLst>
          </p:cNvPr>
          <p:cNvSpPr txBox="1">
            <a:spLocks/>
          </p:cNvSpPr>
          <p:nvPr/>
        </p:nvSpPr>
        <p:spPr>
          <a:xfrm>
            <a:off x="1287595" y="100249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빈 집합 생성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주의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s = {}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set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아님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EFD2E-8F7A-16E6-6EC3-B99015A04814}"/>
              </a:ext>
            </a:extLst>
          </p:cNvPr>
          <p:cNvSpPr txBox="1"/>
          <p:nvPr/>
        </p:nvSpPr>
        <p:spPr>
          <a:xfrm>
            <a:off x="1351889" y="4896306"/>
            <a:ext cx="854842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빈 중괄호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{}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해석됨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빈 집합을 만들려면 반드시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set()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사용해야 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6D8D7C-214F-DF3F-249C-4A89540C3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18523" r="7942" b="18987"/>
          <a:stretch/>
        </p:blipFill>
        <p:spPr>
          <a:xfrm>
            <a:off x="1460500" y="1722120"/>
            <a:ext cx="92583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8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7531C-C53A-AA27-137E-528E40FF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9BF89-BB89-3DC5-B59E-A09C41F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A9E67-3027-F092-0644-A9A500B4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76B56-E1ED-CE44-11B0-AFE160CD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B8747FB-510A-2934-5383-B69996A96B88}"/>
              </a:ext>
            </a:extLst>
          </p:cNvPr>
          <p:cNvSpPr txBox="1">
            <a:spLocks/>
          </p:cNvSpPr>
          <p:nvPr/>
        </p:nvSpPr>
        <p:spPr>
          <a:xfrm>
            <a:off x="1287595" y="77389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🚫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순서 없음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79225-AFCA-4C07-899B-D0FBF69678CC}"/>
              </a:ext>
            </a:extLst>
          </p:cNvPr>
          <p:cNvSpPr txBox="1"/>
          <p:nvPr/>
        </p:nvSpPr>
        <p:spPr>
          <a:xfrm>
            <a:off x="1351889" y="5239206"/>
            <a:ext cx="854842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순서가 없는 컬렉션이기 때문에 인덱싱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슬라이싱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불가능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만약 순서를 보장하고 싶다면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list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변환해서 사용해야 함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30AA85-35E3-294C-A42D-A021403E4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16172" r="7942" b="16337"/>
          <a:stretch/>
        </p:blipFill>
        <p:spPr>
          <a:xfrm>
            <a:off x="1460500" y="1428750"/>
            <a:ext cx="92583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5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26E65-84CB-434A-B647-2FD3834F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CA2CA-FCDE-ED1D-604C-D956B225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86FF5-F88F-5B34-5FAB-0CA40740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3DA134-49E1-EBF0-DDA7-C8C8D735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38C5BA9-E94D-37AF-3A9F-0944A016D28D}"/>
              </a:ext>
            </a:extLst>
          </p:cNvPr>
          <p:cNvSpPr txBox="1">
            <a:spLocks/>
          </p:cNvSpPr>
          <p:nvPr/>
        </p:nvSpPr>
        <p:spPr>
          <a:xfrm>
            <a:off x="1287595" y="1408478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/>
              <a:t>반복문으로 순회 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BCC44-B199-0544-552C-E1F7B564503A}"/>
              </a:ext>
            </a:extLst>
          </p:cNvPr>
          <p:cNvSpPr txBox="1"/>
          <p:nvPr/>
        </p:nvSpPr>
        <p:spPr>
          <a:xfrm>
            <a:off x="1351889" y="4552999"/>
            <a:ext cx="854842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순서가 없지만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for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 등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반복문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 가능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순서는 예측 불가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내부적으로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해시값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기반 저장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6B6F3F-26C1-B63A-CEA6-9B15ED967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t="21696" r="7975" b="21696"/>
          <a:stretch/>
        </p:blipFill>
        <p:spPr>
          <a:xfrm>
            <a:off x="1457113" y="2114885"/>
            <a:ext cx="9258300" cy="24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4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AEE14-4FDD-97E5-D9D4-7D8321B5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B7DDF-5B63-7951-5D41-948A314E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DDF222-6D86-BA89-5ADF-87EB6FA44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344CB9-CCA7-74D0-5B30-A1023FCB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C036413-6CC9-DE78-EB91-108DA6BB78FC}"/>
              </a:ext>
            </a:extLst>
          </p:cNvPr>
          <p:cNvSpPr txBox="1">
            <a:spLocks/>
          </p:cNvSpPr>
          <p:nvPr/>
        </p:nvSpPr>
        <p:spPr>
          <a:xfrm>
            <a:off x="1287595" y="1408478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/>
              <a:t>자료형 제한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9AF9C-4FB4-F9FF-423E-36E450E599E7}"/>
              </a:ext>
            </a:extLst>
          </p:cNvPr>
          <p:cNvSpPr txBox="1"/>
          <p:nvPr/>
        </p:nvSpPr>
        <p:spPr>
          <a:xfrm>
            <a:off x="1351889" y="4173696"/>
            <a:ext cx="854842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원소는 변경 불가능한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(immutable)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객체여야 함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리스트나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딕셔너리처럼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mutable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객체는 원소로 쓸 수 없음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1439A9-F40D-EFA2-E10E-9528E3F77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t="23739" r="7975" b="24296"/>
          <a:stretch/>
        </p:blipFill>
        <p:spPr>
          <a:xfrm>
            <a:off x="1466850" y="2103667"/>
            <a:ext cx="9258300" cy="20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3A71-E86D-7CE2-7B68-6BD50734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097CA7-1EB7-605C-5133-4D57ED2DA5E8}"/>
              </a:ext>
            </a:extLst>
          </p:cNvPr>
          <p:cNvSpPr txBox="1"/>
          <p:nvPr/>
        </p:nvSpPr>
        <p:spPr>
          <a:xfrm>
            <a:off x="1941675" y="2600493"/>
            <a:ext cx="8308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set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연산 및 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44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FFE4-F754-3953-FADC-C0C65C25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C872E-BC79-2717-A16F-67D2C03A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4BC1D-5045-A632-F10F-C343D169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87BC76-6D50-344E-9C61-B2C4DB8A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E084A34-9009-DEF3-BD18-BEC494C6C602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6994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set</a:t>
            </a:r>
            <a:r>
              <a:rPr lang="ko-KR" altLang="en-US" dirty="0"/>
              <a:t>은 수학적 집합 개념을 그대로 사용할 수 있도록 연산자를 지원함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6368CA-49D6-B5FC-7D80-53CAAFDD9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14058"/>
              </p:ext>
            </p:extLst>
          </p:nvPr>
        </p:nvGraphicFramePr>
        <p:xfrm>
          <a:off x="460957" y="1738649"/>
          <a:ext cx="11258817" cy="3940935"/>
        </p:xfrm>
        <a:graphic>
          <a:graphicData uri="http://schemas.openxmlformats.org/drawingml/2006/table">
            <a:tbl>
              <a:tblPr/>
              <a:tblGrid>
                <a:gridCol w="1852001">
                  <a:extLst>
                    <a:ext uri="{9D8B030D-6E8A-4147-A177-3AD203B41FA5}">
                      <a16:colId xmlns:a16="http://schemas.microsoft.com/office/drawing/2014/main" val="2555149008"/>
                    </a:ext>
                  </a:extLst>
                </a:gridCol>
                <a:gridCol w="1174441">
                  <a:extLst>
                    <a:ext uri="{9D8B030D-6E8A-4147-A177-3AD203B41FA5}">
                      <a16:colId xmlns:a16="http://schemas.microsoft.com/office/drawing/2014/main" val="573443558"/>
                    </a:ext>
                  </a:extLst>
                </a:gridCol>
                <a:gridCol w="3032089">
                  <a:extLst>
                    <a:ext uri="{9D8B030D-6E8A-4147-A177-3AD203B41FA5}">
                      <a16:colId xmlns:a16="http://schemas.microsoft.com/office/drawing/2014/main" val="3045602319"/>
                    </a:ext>
                  </a:extLst>
                </a:gridCol>
                <a:gridCol w="3757853">
                  <a:extLst>
                    <a:ext uri="{9D8B030D-6E8A-4147-A177-3AD203B41FA5}">
                      <a16:colId xmlns:a16="http://schemas.microsoft.com/office/drawing/2014/main" val="2778947105"/>
                    </a:ext>
                  </a:extLst>
                </a:gridCol>
                <a:gridCol w="1442433">
                  <a:extLst>
                    <a:ext uri="{9D8B030D-6E8A-4147-A177-3AD203B41FA5}">
                      <a16:colId xmlns:a16="http://schemas.microsoft.com/office/drawing/2014/main" val="1940417654"/>
                    </a:ext>
                  </a:extLst>
                </a:gridCol>
              </a:tblGrid>
              <a:tr h="7881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820573"/>
                  </a:ext>
                </a:extLst>
              </a:tr>
              <a:tr h="7881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합집합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|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union()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두 집합의 모든 원소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 |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606260"/>
                  </a:ext>
                </a:extLst>
              </a:tr>
              <a:tr h="7881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교집합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&amp;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intersection()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공통 원소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 &amp;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616150"/>
                  </a:ext>
                </a:extLst>
              </a:tr>
              <a:tr h="7881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차집합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difference()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에는 있고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에는 없는 원소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 -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186358"/>
                  </a:ext>
                </a:extLst>
              </a:tr>
              <a:tr h="7881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대칭 차집합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^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symmetric_difference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와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에 하나만 있는 원소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 ^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445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63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79AA6-8E53-EF63-22A2-D65D6E87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56CA4-C215-0BAF-9ACD-D04B312E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268E29-4361-A71A-2EE2-56213A93E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F873BA-BAA0-D106-054B-9B328E2D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67472C-6BFF-524E-5B59-BDF429B57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12" y="411842"/>
            <a:ext cx="9342776" cy="64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365F9-2A7B-8757-4F0D-A9BC3081C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3C5A1-FB31-DC78-2A88-A9ADA509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 </a:t>
            </a:r>
            <a:r>
              <a:rPr lang="ko-KR" altLang="en-US" dirty="0"/>
              <a:t>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A60C1-C2C4-EE7A-6147-1EEC0636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48183F-C868-59B5-D7E5-A9E8731F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6564783-D3F1-B150-20A5-D0DBECE16C60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76994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요소 추가 </a:t>
            </a:r>
            <a:r>
              <a:rPr lang="en-US" altLang="ko-KR" dirty="0"/>
              <a:t>/ </a:t>
            </a:r>
            <a:r>
              <a:rPr lang="ko-KR" altLang="en-US" dirty="0"/>
              <a:t>삭제 메서드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AA191AC-9A68-C8DE-60F3-4C492A1C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40614"/>
              </p:ext>
            </p:extLst>
          </p:nvPr>
        </p:nvGraphicFramePr>
        <p:xfrm>
          <a:off x="463789" y="1855106"/>
          <a:ext cx="11233630" cy="4166134"/>
        </p:xfrm>
        <a:graphic>
          <a:graphicData uri="http://schemas.openxmlformats.org/drawingml/2006/table">
            <a:tbl>
              <a:tblPr/>
              <a:tblGrid>
                <a:gridCol w="2484748">
                  <a:extLst>
                    <a:ext uri="{9D8B030D-6E8A-4147-A177-3AD203B41FA5}">
                      <a16:colId xmlns:a16="http://schemas.microsoft.com/office/drawing/2014/main" val="2072142015"/>
                    </a:ext>
                  </a:extLst>
                </a:gridCol>
                <a:gridCol w="6272176">
                  <a:extLst>
                    <a:ext uri="{9D8B030D-6E8A-4147-A177-3AD203B41FA5}">
                      <a16:colId xmlns:a16="http://schemas.microsoft.com/office/drawing/2014/main" val="1572981043"/>
                    </a:ext>
                  </a:extLst>
                </a:gridCol>
                <a:gridCol w="2476706">
                  <a:extLst>
                    <a:ext uri="{9D8B030D-6E8A-4147-A177-3AD203B41FA5}">
                      <a16:colId xmlns:a16="http://schemas.microsoft.com/office/drawing/2014/main" val="845908155"/>
                    </a:ext>
                  </a:extLst>
                </a:gridCol>
              </a:tblGrid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651599"/>
                  </a:ext>
                </a:extLst>
              </a:tr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add(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elem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하나의 요소 추가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s.add(4)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775609"/>
                  </a:ext>
                </a:extLst>
              </a:tr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update(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iterable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여러 요소 추가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s.update([5, 6])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31519"/>
                  </a:ext>
                </a:extLst>
              </a:tr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remove(elem)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해당 요소 제거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없으면 에러 발생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s.remove(2)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999861"/>
                  </a:ext>
                </a:extLst>
              </a:tr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discard(elem)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해당 요소 제거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없으면 무시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s.discard(2)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596242"/>
                  </a:ext>
                </a:extLst>
              </a:tr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pop()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임의의 요소 제거 후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s.pop()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405783"/>
                  </a:ext>
                </a:extLst>
              </a:tr>
              <a:tr h="59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clear()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모든 요소 제거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s.clear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88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2317E-B53F-8F7C-866F-9A164BB05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DF0F9-4941-4C42-6AAE-8B9D9D08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 </a:t>
            </a:r>
            <a:r>
              <a:rPr lang="ko-KR" altLang="en-US" dirty="0"/>
              <a:t>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3DD40A-C4AF-CEB2-1C1B-2266BF47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88577-C972-F147-63EA-B516681B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7DEA6D-ADDD-B567-6ECA-8DD2104A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" t="16416" r="7885" b="16150"/>
          <a:stretch/>
        </p:blipFill>
        <p:spPr>
          <a:xfrm>
            <a:off x="1471179" y="1386949"/>
            <a:ext cx="9249641" cy="389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4CF48-797E-1B67-9199-5E700BA8C268}"/>
              </a:ext>
            </a:extLst>
          </p:cNvPr>
          <p:cNvSpPr txBox="1"/>
          <p:nvPr/>
        </p:nvSpPr>
        <p:spPr>
          <a:xfrm>
            <a:off x="1326488" y="5279368"/>
            <a:ext cx="9111473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remove(x)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없으면 에러 발생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discard(x)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없어도 에러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419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01152" y="2600493"/>
            <a:ext cx="45897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집합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(set)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32174-3F7E-3A0C-C131-A48D329A0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5A848-3DFE-A472-54B5-810204F4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부분집합 관련 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383D5-CA2B-EE30-9B90-8ECB7A52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46E1A8-5633-6D16-0700-13F46379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0013C00-3C2C-66EF-1A51-A958D700E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340102"/>
              </p:ext>
            </p:extLst>
          </p:nvPr>
        </p:nvGraphicFramePr>
        <p:xfrm>
          <a:off x="390705" y="1356578"/>
          <a:ext cx="11392979" cy="1438380"/>
        </p:xfrm>
        <a:graphic>
          <a:graphicData uri="http://schemas.openxmlformats.org/drawingml/2006/table">
            <a:tbl>
              <a:tblPr/>
              <a:tblGrid>
                <a:gridCol w="2450103">
                  <a:extLst>
                    <a:ext uri="{9D8B030D-6E8A-4147-A177-3AD203B41FA5}">
                      <a16:colId xmlns:a16="http://schemas.microsoft.com/office/drawing/2014/main" val="2969989985"/>
                    </a:ext>
                  </a:extLst>
                </a:gridCol>
                <a:gridCol w="5757742">
                  <a:extLst>
                    <a:ext uri="{9D8B030D-6E8A-4147-A177-3AD203B41FA5}">
                      <a16:colId xmlns:a16="http://schemas.microsoft.com/office/drawing/2014/main" val="1588342012"/>
                    </a:ext>
                  </a:extLst>
                </a:gridCol>
                <a:gridCol w="3185134">
                  <a:extLst>
                    <a:ext uri="{9D8B030D-6E8A-4147-A177-3AD203B41FA5}">
                      <a16:colId xmlns:a16="http://schemas.microsoft.com/office/drawing/2014/main" val="912254430"/>
                    </a:ext>
                  </a:extLst>
                </a:gridCol>
              </a:tblGrid>
              <a:tr h="3595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8989"/>
                  </a:ext>
                </a:extLst>
              </a:tr>
              <a:tr h="359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issubset()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부분집합인지 검사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A.issubset(B)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537234"/>
                  </a:ext>
                </a:extLst>
              </a:tr>
              <a:tr h="359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issuperset()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상위집합인지 검사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A.issuperset(B)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239254"/>
                  </a:ext>
                </a:extLst>
              </a:tr>
              <a:tr h="359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isdisjoint()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공통 원소가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없는지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검사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A.isdisjoint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(B)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295931"/>
                  </a:ext>
                </a:extLst>
              </a:tr>
            </a:tbl>
          </a:graphicData>
        </a:graphic>
      </p:graphicFrame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6357C0-21B5-AFAE-C1D6-A137AD923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 t="33703" r="8073" b="21971"/>
          <a:stretch/>
        </p:blipFill>
        <p:spPr>
          <a:xfrm>
            <a:off x="390705" y="3078470"/>
            <a:ext cx="11392978" cy="29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26152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중복 제거 및 개수 세기 </a:t>
            </a:r>
            <a:endParaRPr lang="en-US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어떤 학급의 학생들이 제출한 팀 과제 파일 이름 목록이 아래와 같습니다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중복 제출된 경우도 포함되어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중복을 제거한 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총 몇 명이 제출했는지 출력하는 프로그램을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submissions = ['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kim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', 'lee', '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kim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', 'park', 'choi', 'lee', 'lee']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set </a:t>
            </a:r>
            <a:r>
              <a:rPr lang="ko-KR" altLang="en-US" dirty="0">
                <a:solidFill>
                  <a:srgbClr val="ED7D31"/>
                </a:solidFill>
              </a:rPr>
              <a:t>종합 연습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AAF00-C3BA-8178-7A13-18B97300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97" y="4181147"/>
            <a:ext cx="4772691" cy="78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BBE69-B577-AD57-AD83-000645BFD101}"/>
              </a:ext>
            </a:extLst>
          </p:cNvPr>
          <p:cNvSpPr txBox="1"/>
          <p:nvPr/>
        </p:nvSpPr>
        <p:spPr>
          <a:xfrm>
            <a:off x="238991" y="3557704"/>
            <a:ext cx="911147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C5615-EC74-3248-14EF-55303885E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2F99C4-F4D2-D7D3-4C1F-E044F5CFA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31947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b="1" dirty="0"/>
              <a:t>공통 관심사 찾기</a:t>
            </a:r>
            <a:endParaRPr lang="en-US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명의 사용자가 각자 좋아하는 영화 장르를 아래와 같이 입력했습니다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사용자의 공통 관심 장르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서로 다른 장르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모든 장르 목록을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user1 = {'SF', 'Action', 'Drama'}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user2 = {'Drama', 'Romance', 'Action'}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4B9BCF-3F65-0D06-BD7C-FE42C16F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5BA8E5-2D8E-8CEF-ED08-8D4D41CE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780CD84-F87D-2445-74B3-089F876E9A3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set </a:t>
            </a:r>
            <a:r>
              <a:rPr lang="ko-KR" altLang="en-US" dirty="0">
                <a:solidFill>
                  <a:srgbClr val="ED7D31"/>
                </a:solidFill>
              </a:rPr>
              <a:t>종합 연습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3FFD-F305-3A56-ECD3-9DB153A7171A}"/>
              </a:ext>
            </a:extLst>
          </p:cNvPr>
          <p:cNvSpPr txBox="1"/>
          <p:nvPr/>
        </p:nvSpPr>
        <p:spPr>
          <a:xfrm>
            <a:off x="238991" y="4085737"/>
            <a:ext cx="911147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67B1BC-9F01-D52A-09BD-EBB5F42F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92" y="4731382"/>
            <a:ext cx="5210902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7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9008F-10B2-643C-D874-679DF849F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FCD9A8C-7834-A17B-9FFE-E8FF06B0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31947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400" b="1" dirty="0"/>
              <a:t>부분집합 관계 판단</a:t>
            </a:r>
            <a:endParaRPr lang="en-US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/>
              <a:t>어떤 유저가 가지고 있는 자격증 목록과 특정 직무에 필요한 자격증 목록이 주어집니다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이 사용자가 </a:t>
            </a:r>
            <a:r>
              <a:rPr lang="ko-KR" altLang="en-US" sz="2000" b="1" dirty="0"/>
              <a:t>지원 자격을 갖추었는지 확인</a:t>
            </a:r>
            <a:r>
              <a:rPr lang="ko-KR" altLang="en-US" sz="2000" dirty="0"/>
              <a:t>하세요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my_certificates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= {'SQL', 'Python', 'Linux'}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job_required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= {'SQL', 'Python'}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9221B-C802-91F2-1A2D-77407002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CBA81C-ADBA-D2D9-8102-2CE55198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0FF593-C01B-850C-2F08-DA527DF4247B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set </a:t>
            </a:r>
            <a:r>
              <a:rPr lang="ko-KR" altLang="en-US" dirty="0">
                <a:solidFill>
                  <a:srgbClr val="ED7D31"/>
                </a:solidFill>
              </a:rPr>
              <a:t>종합 연습</a:t>
            </a:r>
            <a:r>
              <a:rPr lang="en-US" altLang="ko-KR" dirty="0">
                <a:solidFill>
                  <a:srgbClr val="ED7D31"/>
                </a:solidFill>
              </a:rPr>
              <a:t>(3)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FBA2E-97F5-5A73-269C-68A3CF4F1D66}"/>
              </a:ext>
            </a:extLst>
          </p:cNvPr>
          <p:cNvSpPr txBox="1"/>
          <p:nvPr/>
        </p:nvSpPr>
        <p:spPr>
          <a:xfrm>
            <a:off x="238991" y="4085737"/>
            <a:ext cx="911147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0A5745-12A7-A5C2-DC73-BEC82A14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69" y="4662018"/>
            <a:ext cx="2724530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C839-0483-F1B2-8EE9-74257B28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08D1-AC0A-8541-351F-63E8FDC8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(set)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BD9D8-CBB1-CB8D-59B4-54FB62E0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CC9CD-1D45-EDD9-61A7-BE3CD8AD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78A749A-7705-1CBD-C90E-5AD46D62771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03207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중복을 허용하지 않고</a:t>
            </a:r>
            <a:r>
              <a:rPr lang="en-US" altLang="ko-KR" dirty="0"/>
              <a:t>, </a:t>
            </a:r>
            <a:r>
              <a:rPr lang="ko-KR" altLang="en-US" dirty="0"/>
              <a:t>순서가 없는 컬렉션 자료형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수학에서의 집합 개념을 프로그래밍에 적용한 자료형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ko-KR" altLang="en-US" b="1" dirty="0"/>
              <a:t>합집합</a:t>
            </a:r>
            <a:r>
              <a:rPr lang="en-US" altLang="ko-KR" b="1" dirty="0"/>
              <a:t>, </a:t>
            </a:r>
            <a:r>
              <a:rPr lang="ko-KR" altLang="en-US" b="1" dirty="0"/>
              <a:t>교집합</a:t>
            </a:r>
            <a:r>
              <a:rPr lang="en-US" altLang="ko-KR" b="1" dirty="0"/>
              <a:t>, </a:t>
            </a:r>
            <a:r>
              <a:rPr lang="ko-KR" altLang="en-US" b="1" dirty="0" err="1"/>
              <a:t>차집합</a:t>
            </a:r>
            <a:r>
              <a:rPr lang="ko-KR" altLang="en-US" b="1" dirty="0"/>
              <a:t> 등의 집합 연산</a:t>
            </a:r>
            <a:r>
              <a:rPr lang="ko-KR" altLang="en-US" dirty="0"/>
              <a:t>을 빠르게 수행할 수 있음</a:t>
            </a:r>
            <a:endParaRPr lang="en-US" altLang="ko-KR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FA41F8-6AF7-0C70-6FC5-ABA5622D0B8A}"/>
              </a:ext>
            </a:extLst>
          </p:cNvPr>
          <p:cNvSpPr/>
          <p:nvPr/>
        </p:nvSpPr>
        <p:spPr>
          <a:xfrm>
            <a:off x="886229" y="3110274"/>
            <a:ext cx="10406743" cy="112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set is an unordered collection of distinct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hashable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objects.”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(Python 3)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98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5E78-1BDE-6617-0CB3-22698279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1008C-C666-8B99-0B00-E53CE193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(set)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C80EC-346D-1F1B-DED0-DD4A6E99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FDBB8-ACC6-733C-D8BF-2DBF201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7C51052-05FF-2232-6E10-56077C7A53E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277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✅주요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중복된 값을 자동으로 제거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요소의 순서를 보장하지 않음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리스트나 </a:t>
            </a:r>
            <a:r>
              <a:rPr lang="ko-KR" altLang="en-US" dirty="0" err="1"/>
              <a:t>튜플처럼</a:t>
            </a:r>
            <a:r>
              <a:rPr lang="ko-KR" altLang="en-US" dirty="0"/>
              <a:t> 인덱싱이 불가능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요소는 해시 가능한</a:t>
            </a:r>
            <a:r>
              <a:rPr lang="en-US" altLang="ko-KR" dirty="0"/>
              <a:t>(immutable) </a:t>
            </a:r>
            <a:r>
              <a:rPr lang="ko-KR" altLang="en-US" dirty="0"/>
              <a:t>객체여야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457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C17ED-2708-D6B4-F92A-24DCC47A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1DC3B-3838-757D-A860-ABAB7968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(set)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EEFC5-07B2-260D-959B-5AFBE238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87E58D-1E3F-1CF8-5462-AAA30B58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2D60BE7-677E-A8F9-1138-BBFA3168AF39}"/>
              </a:ext>
            </a:extLst>
          </p:cNvPr>
          <p:cNvSpPr txBox="1">
            <a:spLocks/>
          </p:cNvSpPr>
          <p:nvPr/>
        </p:nvSpPr>
        <p:spPr>
          <a:xfrm>
            <a:off x="238991" y="1358223"/>
            <a:ext cx="11701221" cy="74419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✅수학에서의 집합과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set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비교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9BA25E-61F8-5068-1CD0-785D6BB82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88428"/>
              </p:ext>
            </p:extLst>
          </p:nvPr>
        </p:nvGraphicFramePr>
        <p:xfrm>
          <a:off x="427999" y="2102413"/>
          <a:ext cx="11336002" cy="3229440"/>
        </p:xfrm>
        <a:graphic>
          <a:graphicData uri="http://schemas.openxmlformats.org/drawingml/2006/table">
            <a:tbl>
              <a:tblPr/>
              <a:tblGrid>
                <a:gridCol w="3750345">
                  <a:extLst>
                    <a:ext uri="{9D8B030D-6E8A-4147-A177-3AD203B41FA5}">
                      <a16:colId xmlns:a16="http://schemas.microsoft.com/office/drawing/2014/main" val="2296719449"/>
                    </a:ext>
                  </a:extLst>
                </a:gridCol>
                <a:gridCol w="3786389">
                  <a:extLst>
                    <a:ext uri="{9D8B030D-6E8A-4147-A177-3AD203B41FA5}">
                      <a16:colId xmlns:a16="http://schemas.microsoft.com/office/drawing/2014/main" val="590450330"/>
                    </a:ext>
                  </a:extLst>
                </a:gridCol>
                <a:gridCol w="3799268">
                  <a:extLst>
                    <a:ext uri="{9D8B030D-6E8A-4147-A177-3AD203B41FA5}">
                      <a16:colId xmlns:a16="http://schemas.microsoft.com/office/drawing/2014/main" val="2210178537"/>
                    </a:ext>
                  </a:extLst>
                </a:gridCol>
              </a:tblGrid>
              <a:tr h="645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수학의 집합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파이썬의 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542850"/>
                  </a:ext>
                </a:extLst>
              </a:tr>
              <a:tr h="645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허용하지 않음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허용하지 않음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455003"/>
                  </a:ext>
                </a:extLst>
              </a:tr>
              <a:tr h="645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순서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37307"/>
                  </a:ext>
                </a:extLst>
              </a:tr>
              <a:tr h="645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원소 포함 여부 검사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∈ 기호 사용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in, not in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319399"/>
                  </a:ext>
                </a:extLst>
              </a:tr>
              <a:tr h="645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집합 연산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∪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∩, −, 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|, &amp;, -, ^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3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75334-C865-7615-993A-C4F598BD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682B0-EB7A-082D-7244-94F2F2FC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(set)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0B72-1AC5-B36C-23C5-B4DA4FDB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C8DC6A-2893-E22C-973A-DD9A7534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CD4927-9F89-E4C8-ABD4-75B624E597E1}"/>
              </a:ext>
            </a:extLst>
          </p:cNvPr>
          <p:cNvGrpSpPr/>
          <p:nvPr/>
        </p:nvGrpSpPr>
        <p:grpSpPr>
          <a:xfrm>
            <a:off x="3033623" y="986499"/>
            <a:ext cx="6124753" cy="4746295"/>
            <a:chOff x="2982191" y="1005930"/>
            <a:chExt cx="6227618" cy="4826009"/>
          </a:xfrm>
        </p:grpSpPr>
        <p:pic>
          <p:nvPicPr>
            <p:cNvPr id="7170" name="Picture 2" descr="Swift 문법] 집단 자료형 - 집합(Set)">
              <a:extLst>
                <a:ext uri="{FF2B5EF4-FFF2-40B4-BE49-F238E27FC236}">
                  <a16:creationId xmlns:a16="http://schemas.microsoft.com/office/drawing/2014/main" id="{D49A71C4-552B-F9D6-38E8-87B55B9A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191" y="1026061"/>
              <a:ext cx="6227618" cy="480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32C318-5376-9046-6688-B3C15234F409}"/>
                </a:ext>
              </a:extLst>
            </p:cNvPr>
            <p:cNvSpPr/>
            <p:nvPr/>
          </p:nvSpPr>
          <p:spPr>
            <a:xfrm>
              <a:off x="3410755" y="1005930"/>
              <a:ext cx="5370490" cy="29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F5AB8-304E-0A5A-CA5A-9F3953078D26}"/>
                </a:ext>
              </a:extLst>
            </p:cNvPr>
            <p:cNvSpPr/>
            <p:nvPr/>
          </p:nvSpPr>
          <p:spPr>
            <a:xfrm>
              <a:off x="3410755" y="3643131"/>
              <a:ext cx="5370490" cy="29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658405-33D0-07F3-73EF-C6CAAE23A007}"/>
              </a:ext>
            </a:extLst>
          </p:cNvPr>
          <p:cNvSpPr txBox="1"/>
          <p:nvPr/>
        </p:nvSpPr>
        <p:spPr>
          <a:xfrm>
            <a:off x="2868380" y="5957766"/>
            <a:ext cx="64554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https://velog.io/@yellowtoast/Swift-%EB%AC%B8%EB%B2%95-%EC%A7%91%EB%8B%A8-%EC%9E%90%EB%A3%8C%ED%98%95-%EC%A7%91%ED%95%A9Set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FA7B6-397C-B4EA-7E8F-D2E4D5E092ED}"/>
              </a:ext>
            </a:extLst>
          </p:cNvPr>
          <p:cNvSpPr txBox="1"/>
          <p:nvPr/>
        </p:nvSpPr>
        <p:spPr>
          <a:xfrm>
            <a:off x="3853368" y="915676"/>
            <a:ext cx="1027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교집합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89E79-46D6-E90C-88CE-48969273A205}"/>
              </a:ext>
            </a:extLst>
          </p:cNvPr>
          <p:cNvSpPr txBox="1"/>
          <p:nvPr/>
        </p:nvSpPr>
        <p:spPr>
          <a:xfrm>
            <a:off x="7083074" y="915676"/>
            <a:ext cx="1434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대칭차집합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3EC1F-0AB6-EF7A-AA14-E2C79AA5778D}"/>
              </a:ext>
            </a:extLst>
          </p:cNvPr>
          <p:cNvSpPr txBox="1"/>
          <p:nvPr/>
        </p:nvSpPr>
        <p:spPr>
          <a:xfrm>
            <a:off x="3853368" y="3464502"/>
            <a:ext cx="1027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합집합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A6ADDB-846F-1657-BFA9-33F90FFE5F76}"/>
              </a:ext>
            </a:extLst>
          </p:cNvPr>
          <p:cNvSpPr txBox="1"/>
          <p:nvPr/>
        </p:nvSpPr>
        <p:spPr>
          <a:xfrm>
            <a:off x="7286555" y="3464502"/>
            <a:ext cx="1027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차집합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09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79CE6-B8B8-EEE0-232D-FB362CA74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747B7-ED22-43C7-556E-5C24DDEE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</a:t>
            </a:r>
            <a:r>
              <a:rPr lang="en-US" altLang="ko-KR" dirty="0"/>
              <a:t>(set)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1D392-4D3B-D1B3-D6F2-EF57F74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F2AE3-134C-E36F-E86D-16CB74A5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1788A27-3A77-03AD-6F2A-AA5EFF828727}"/>
              </a:ext>
            </a:extLst>
          </p:cNvPr>
          <p:cNvSpPr txBox="1">
            <a:spLocks/>
          </p:cNvSpPr>
          <p:nvPr/>
        </p:nvSpPr>
        <p:spPr>
          <a:xfrm>
            <a:off x="238991" y="1293828"/>
            <a:ext cx="11701221" cy="74419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리스트</a:t>
            </a:r>
            <a:r>
              <a:rPr lang="en-US" altLang="ko-KR" dirty="0"/>
              <a:t>(list)·</a:t>
            </a:r>
            <a:r>
              <a:rPr lang="ko-KR" altLang="en-US" dirty="0" err="1"/>
              <a:t>튜플</a:t>
            </a:r>
            <a:r>
              <a:rPr lang="en-US" altLang="ko-KR" dirty="0"/>
              <a:t>(tuple)</a:t>
            </a:r>
            <a:r>
              <a:rPr lang="ko-KR" altLang="en-US" dirty="0"/>
              <a:t>과의 차이점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1AD5A2-0A61-6951-E359-C4B2FCB86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6222"/>
              </p:ext>
            </p:extLst>
          </p:nvPr>
        </p:nvGraphicFramePr>
        <p:xfrm>
          <a:off x="421066" y="2003037"/>
          <a:ext cx="11363103" cy="3445572"/>
        </p:xfrm>
        <a:graphic>
          <a:graphicData uri="http://schemas.openxmlformats.org/drawingml/2006/table">
            <a:tbl>
              <a:tblPr/>
              <a:tblGrid>
                <a:gridCol w="2305472">
                  <a:extLst>
                    <a:ext uri="{9D8B030D-6E8A-4147-A177-3AD203B41FA5}">
                      <a16:colId xmlns:a16="http://schemas.microsoft.com/office/drawing/2014/main" val="2511244047"/>
                    </a:ext>
                  </a:extLst>
                </a:gridCol>
                <a:gridCol w="2370002">
                  <a:extLst>
                    <a:ext uri="{9D8B030D-6E8A-4147-A177-3AD203B41FA5}">
                      <a16:colId xmlns:a16="http://schemas.microsoft.com/office/drawing/2014/main" val="1982150408"/>
                    </a:ext>
                  </a:extLst>
                </a:gridCol>
                <a:gridCol w="2424722">
                  <a:extLst>
                    <a:ext uri="{9D8B030D-6E8A-4147-A177-3AD203B41FA5}">
                      <a16:colId xmlns:a16="http://schemas.microsoft.com/office/drawing/2014/main" val="709873154"/>
                    </a:ext>
                  </a:extLst>
                </a:gridCol>
                <a:gridCol w="4262907">
                  <a:extLst>
                    <a:ext uri="{9D8B030D-6E8A-4147-A177-3AD203B41FA5}">
                      <a16:colId xmlns:a16="http://schemas.microsoft.com/office/drawing/2014/main" val="2651003488"/>
                    </a:ext>
                  </a:extLst>
                </a:gridCol>
              </a:tblGrid>
              <a:tr h="574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 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list)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 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tuple)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집합 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set)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664043"/>
                  </a:ext>
                </a:extLst>
              </a:tr>
              <a:tr h="574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허용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허용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허용하지 않음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196145"/>
                  </a:ext>
                </a:extLst>
              </a:tr>
              <a:tr h="574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순서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051376"/>
                  </a:ext>
                </a:extLst>
              </a:tr>
              <a:tr h="574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인덱싱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슬라이싱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불가능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266884"/>
                  </a:ext>
                </a:extLst>
              </a:tr>
              <a:tr h="574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가변성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불변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835645"/>
                  </a:ext>
                </a:extLst>
              </a:tr>
              <a:tr h="574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용도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데이터 저장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불변 데이터 저장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제거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빠른 검색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집합 연산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471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18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6E548-0BE6-6DF2-E4C7-5EEEE346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2968B1-DA2D-38C4-1102-04AB8CB19FD7}"/>
              </a:ext>
            </a:extLst>
          </p:cNvPr>
          <p:cNvSpPr txBox="1"/>
          <p:nvPr/>
        </p:nvSpPr>
        <p:spPr>
          <a:xfrm>
            <a:off x="3588756" y="2600493"/>
            <a:ext cx="5014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set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13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C150C-5619-7EA4-491E-76AE9E4D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D5302-E782-54C6-C646-60B05E4E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기본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C7294-5438-DF4B-0971-DC7945C7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716653-5C3F-5BD6-AF89-F1C22C63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6F45ED27-02D3-9E76-6F80-287D2E99F2A6}"/>
              </a:ext>
            </a:extLst>
          </p:cNvPr>
          <p:cNvSpPr txBox="1">
            <a:spLocks/>
          </p:cNvSpPr>
          <p:nvPr/>
        </p:nvSpPr>
        <p:spPr>
          <a:xfrm>
            <a:off x="1294740" y="1440640"/>
            <a:ext cx="9258300" cy="84722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/>
              <a:t>중괄호 </a:t>
            </a:r>
            <a:r>
              <a:rPr lang="en-US" altLang="ko-KR" dirty="0"/>
              <a:t>{}</a:t>
            </a:r>
            <a:r>
              <a:rPr lang="ko-KR" altLang="en-US" dirty="0"/>
              <a:t>를 사용한 직접 선언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70070-90FF-793E-2E5F-A82D8231A2D1}"/>
              </a:ext>
            </a:extLst>
          </p:cNvPr>
          <p:cNvSpPr txBox="1"/>
          <p:nvPr/>
        </p:nvSpPr>
        <p:spPr>
          <a:xfrm>
            <a:off x="1351889" y="4654019"/>
            <a:ext cx="854842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중괄호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{}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안에 값을 나열하면 바로 집합 생성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중복된 값은 자동으로 제거됨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 descr="텍스트, 스크린샷, 시계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271441-1E13-DAFA-BED7-266934922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21672" r="7930" b="21672"/>
          <a:stretch/>
        </p:blipFill>
        <p:spPr>
          <a:xfrm>
            <a:off x="1462088" y="2203981"/>
            <a:ext cx="9258300" cy="24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63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3651</TotalTime>
  <Words>912</Words>
  <Application>Microsoft Office PowerPoint</Application>
  <PresentationFormat>와이드스크린</PresentationFormat>
  <Paragraphs>234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G마켓 산스 TTF Bold</vt:lpstr>
      <vt:lpstr>Wingdings</vt:lpstr>
      <vt:lpstr>Arial</vt:lpstr>
      <vt:lpstr>Pretendard Black</vt:lpstr>
      <vt:lpstr>Pretendard Light</vt:lpstr>
      <vt:lpstr>메이플스토리</vt:lpstr>
      <vt:lpstr>Kim jung chul Gothic Regular</vt:lpstr>
      <vt:lpstr>맑은 고딕</vt:lpstr>
      <vt:lpstr>Pretendard Medium</vt:lpstr>
      <vt:lpstr>1_Office 테마</vt:lpstr>
      <vt:lpstr>x</vt:lpstr>
      <vt:lpstr>PowerPoint 프레젠테이션</vt:lpstr>
      <vt:lpstr>집합 (set)</vt:lpstr>
      <vt:lpstr>집합 (set)</vt:lpstr>
      <vt:lpstr>집합 (set)</vt:lpstr>
      <vt:lpstr>집합 (set)</vt:lpstr>
      <vt:lpstr>집합 (set)</vt:lpstr>
      <vt:lpstr>PowerPoint 프레젠테이션</vt:lpstr>
      <vt:lpstr>set 기본 문법</vt:lpstr>
      <vt:lpstr>set 기본 문법</vt:lpstr>
      <vt:lpstr>set 기본 문법</vt:lpstr>
      <vt:lpstr>set 기본 문법</vt:lpstr>
      <vt:lpstr>set 기본 문법</vt:lpstr>
      <vt:lpstr>set 기본 문법</vt:lpstr>
      <vt:lpstr>PowerPoint 프레젠테이션</vt:lpstr>
      <vt:lpstr>집합 연산</vt:lpstr>
      <vt:lpstr>집합 연산</vt:lpstr>
      <vt:lpstr>집합 메서드</vt:lpstr>
      <vt:lpstr>집합 메서드</vt:lpstr>
      <vt:lpstr>부분집합 관련 메서드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373</cp:revision>
  <dcterms:created xsi:type="dcterms:W3CDTF">2023-01-31T04:26:23Z</dcterms:created>
  <dcterms:modified xsi:type="dcterms:W3CDTF">2025-11-06T01:40:17Z</dcterms:modified>
</cp:coreProperties>
</file>